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16" r:id="rId1"/>
  </p:sldMasterIdLst>
  <p:notesMasterIdLst>
    <p:notesMasterId r:id="rId11"/>
  </p:notesMasterIdLst>
  <p:handoutMasterIdLst>
    <p:handoutMasterId r:id="rId12"/>
  </p:handoutMasterIdLst>
  <p:sldIdLst>
    <p:sldId id="310" r:id="rId2"/>
    <p:sldId id="348" r:id="rId3"/>
    <p:sldId id="325" r:id="rId4"/>
    <p:sldId id="351" r:id="rId5"/>
    <p:sldId id="502" r:id="rId6"/>
    <p:sldId id="365" r:id="rId7"/>
    <p:sldId id="331" r:id="rId8"/>
    <p:sldId id="378" r:id="rId9"/>
    <p:sldId id="332" r:id="rId10"/>
  </p:sldIdLst>
  <p:sldSz cx="9144000" cy="6858000" type="screen4x3"/>
  <p:notesSz cx="6858000" cy="9296400"/>
  <p:embeddedFontLst>
    <p:embeddedFont>
      <p:font typeface="Wingdings 2" pitchFamily="18" charset="2"/>
      <p:regular r:id="rId13"/>
    </p:embeddedFont>
    <p:embeddedFont>
      <p:font typeface="Franklin Gothic Book" pitchFamily="34" charset="0"/>
      <p:regular r:id="rId14"/>
      <p:italic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BBE0E3"/>
    <a:srgbClr val="FFFF00"/>
    <a:srgbClr val="FFCC00"/>
    <a:srgbClr val="CC0000"/>
    <a:srgbClr val="0099FF"/>
    <a:srgbClr val="99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380" autoAdjust="0"/>
  </p:normalViewPr>
  <p:slideViewPr>
    <p:cSldViewPr>
      <p:cViewPr varScale="1">
        <p:scale>
          <a:sx n="59" d="100"/>
          <a:sy n="59" d="100"/>
        </p:scale>
        <p:origin x="-7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C181-C2F6-43C8-A728-6A0FD03E7F6F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B757-F7C7-4E6A-8860-8A23FBE9FE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/>
            </a:lvl1pPr>
          </a:lstStyle>
          <a:p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/>
            </a:lvl1pPr>
          </a:lstStyle>
          <a:p>
            <a:endParaRPr lang="es-E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0"/>
            </a:lvl1pPr>
          </a:lstStyle>
          <a:p>
            <a:endParaRPr lang="es-E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/>
            </a:lvl1pPr>
          </a:lstStyle>
          <a:p>
            <a:fld id="{E348D56C-39B6-43BD-9545-56A2D6403388}" type="slidenum">
              <a:rPr lang="es-ES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959E-DA6B-4775-90F9-05CEE80D7B58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B787-7F9C-49BC-A2C9-DB2889267116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92BB-9BE3-4A93-9E00-595DF74C72CC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122B-E00F-4615-84FC-5F899FB6C490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7FDB-3BAC-4341-BCBA-AB68B10925DF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B1BED-B162-4A4B-9A2C-6E814FE54A94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A96B-E525-4F44-9B47-A24CC41F6111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33781-BF94-4AA4-BF5D-1E5B814745BC}" type="slidenum">
              <a:rPr lang="es-VE" smtClean="0"/>
              <a:pPr/>
              <a:t>‹#›</a:t>
            </a:fld>
            <a:endParaRPr lang="es-V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V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656FCB-E484-421A-9621-40EB4BA96C0F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s-V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F586-FCCE-490B-86CB-AC12A27565E9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E3A29B-FC37-4BB1-8171-3D4101345EEF}" type="slidenum">
              <a:rPr lang="es-VE" smtClean="0"/>
              <a:pPr/>
              <a:t>‹#›</a:t>
            </a:fld>
            <a:endParaRPr lang="es-V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i="1" dirty="0" smtClean="0"/>
              <a:t>Reading It Well</a:t>
            </a:r>
            <a:endParaRPr lang="en-US" sz="4000" i="1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Making Sense of God’s Word</a:t>
            </a:r>
          </a:p>
        </p:txBody>
      </p:sp>
      <p:pic>
        <p:nvPicPr>
          <p:cNvPr id="5" name="Picture 4" descr="C:\Users\Roger Fankhauser\AppData\Local\Microsoft\Windows\Temporary Internet Files\Low\Content.IE5\4VK1KSF0\MC90035580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38600"/>
            <a:ext cx="1828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1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3733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Three Basic Steps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6361037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What did he say? (Observation)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What did he mean? (Interpretation)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What do I do with it? (Application)</a:t>
            </a:r>
            <a:endParaRPr lang="en-US" dirty="0"/>
          </a:p>
        </p:txBody>
      </p:sp>
      <p:pic>
        <p:nvPicPr>
          <p:cNvPr id="5" name="Picture 4" descr="C:\Users\Roger Fankhauser\AppData\Local\Microsoft\Windows\Temporary Internet Files\Low\Content.IE5\4VK1KSF0\MC900355803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1828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2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6858000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dirty="0"/>
              <a:t>Observation: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/>
              <a:t>Carefully examining </a:t>
            </a:r>
            <a:r>
              <a:rPr lang="en-US" dirty="0"/>
              <a:t>the text to see what it says. </a:t>
            </a:r>
          </a:p>
        </p:txBody>
      </p:sp>
      <p:pic>
        <p:nvPicPr>
          <p:cNvPr id="1026" name="Picture 2" descr="C:\Users\Roger Fankhauser\AppData\Local\Microsoft\Windows\Temporary Internet Files\Content.IE5\34KDIE0Q\MC9003576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1826971" cy="124449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3</a:t>
            </a:fld>
            <a:endParaRPr lang="es-VE" dirty="0"/>
          </a:p>
        </p:txBody>
      </p:sp>
      <p:sp>
        <p:nvSpPr>
          <p:cNvPr id="6" name="Rectangle 5"/>
          <p:cNvSpPr/>
          <p:nvPr/>
        </p:nvSpPr>
        <p:spPr>
          <a:xfrm>
            <a:off x="381000" y="228600"/>
            <a:ext cx="3365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What did he say?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3352800" y="381000"/>
            <a:ext cx="22621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/>
              <a:t>Observation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7315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Getting Started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2819400" y="2057400"/>
            <a:ext cx="5181600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0838" indent="-350838">
              <a:spcBef>
                <a:spcPct val="50000"/>
              </a:spcBef>
              <a:buFontTx/>
              <a:buNone/>
            </a:pPr>
            <a:r>
              <a:rPr lang="en-US" i="1" dirty="0"/>
              <a:t>	Read as if it’s the first time</a:t>
            </a:r>
          </a:p>
          <a:p>
            <a:pPr marL="350838" indent="-350838">
              <a:spcBef>
                <a:spcPct val="50000"/>
              </a:spcBef>
              <a:buFontTx/>
              <a:buNone/>
            </a:pPr>
            <a:r>
              <a:rPr lang="en-US" dirty="0"/>
              <a:t>Take notes!</a:t>
            </a:r>
          </a:p>
          <a:p>
            <a:pPr marL="350838" indent="-350838">
              <a:spcBef>
                <a:spcPct val="50000"/>
              </a:spcBef>
              <a:buFontTx/>
              <a:buNone/>
            </a:pPr>
            <a:r>
              <a:rPr lang="en-US" i="1" dirty="0"/>
              <a:t>	Ask questions</a:t>
            </a:r>
          </a:p>
          <a:p>
            <a:pPr marL="350838" indent="-350838">
              <a:spcBef>
                <a:spcPct val="50000"/>
              </a:spcBef>
              <a:buFontTx/>
              <a:buNone/>
            </a:pPr>
            <a:r>
              <a:rPr lang="en-US" dirty="0"/>
              <a:t>Watch for details</a:t>
            </a:r>
          </a:p>
          <a:p>
            <a:pPr marL="350838" indent="-350838">
              <a:spcBef>
                <a:spcPct val="50000"/>
              </a:spcBef>
              <a:buFontTx/>
              <a:buNone/>
            </a:pPr>
            <a:r>
              <a:rPr lang="en-US" i="1" dirty="0"/>
              <a:t>	Do not interpret!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4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5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5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5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5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5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914400" y="1219200"/>
            <a:ext cx="7543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When we observe, what do we look for?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447800" y="19812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/>
              <a:t>Words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914400" y="2590800"/>
            <a:ext cx="80010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Recurring words or phrases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Figurative terms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Other key words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Pronouns (he / she / it)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Sentence structure (how are the words put together)</a:t>
            </a:r>
          </a:p>
        </p:txBody>
      </p:sp>
      <p:pic>
        <p:nvPicPr>
          <p:cNvPr id="2051" name="Picture 3" descr="C:\Users\Roger Fankhauser\AppData\Local\Microsoft\Windows\Temporary Internet Files\Content.IE5\E0TP6H8G\MP9003096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2469735" cy="1761744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5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71600" y="1600200"/>
            <a:ext cx="70866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Pay particular attention to connecters: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447800" y="2667000"/>
            <a:ext cx="59436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therefore, and, but, however, now, for, since, here, that, then, until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6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762000" y="609600"/>
            <a:ext cx="807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When we observe, what else do we look for?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457200" y="1295400"/>
            <a:ext cx="8458200" cy="5047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/>
              <a:t>Author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	Audience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 		Setting (where is the audience)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 			Geography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		Time markers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	Purpose (Book or event)</a:t>
            </a:r>
          </a:p>
          <a:p>
            <a:pPr>
              <a:spcBef>
                <a:spcPct val="50000"/>
              </a:spcBef>
              <a:buNone/>
            </a:pPr>
            <a:r>
              <a:rPr lang="en-US" dirty="0"/>
              <a:t> Actions / responses of people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i="1" dirty="0"/>
              <a:t>And anything else that might be important!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7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5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5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5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5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5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5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5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5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447800" y="4800600"/>
            <a:ext cx="3505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838200" y="762000"/>
            <a:ext cx="2743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i="1" dirty="0"/>
              <a:t>Literary Form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1143000" y="1981200"/>
            <a:ext cx="769620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 dirty="0"/>
              <a:t>Narrative (telling a story - Acts)</a:t>
            </a:r>
          </a:p>
          <a:p>
            <a:pPr marL="228600" indent="-228600">
              <a:spcBef>
                <a:spcPct val="50000"/>
              </a:spcBef>
            </a:pPr>
            <a:r>
              <a:rPr lang="en-US" sz="2400" i="1" dirty="0"/>
              <a:t>Discourse (teaching, “letter” - Galatians)</a:t>
            </a:r>
          </a:p>
          <a:p>
            <a:pPr marL="228600" indent="-228600">
              <a:spcBef>
                <a:spcPct val="50000"/>
              </a:spcBef>
            </a:pPr>
            <a:r>
              <a:rPr lang="en-US" sz="2400" dirty="0"/>
              <a:t>Poetry (Psalms, Proverbs)</a:t>
            </a:r>
          </a:p>
          <a:p>
            <a:pPr marL="228600" indent="-228600">
              <a:spcBef>
                <a:spcPct val="50000"/>
              </a:spcBef>
            </a:pPr>
            <a:r>
              <a:rPr lang="en-US" sz="2400" i="1" dirty="0"/>
              <a:t>Wisdom literature (General observations about how life works - Proverbs)</a:t>
            </a:r>
          </a:p>
          <a:p>
            <a:pPr marL="228600" indent="-228600">
              <a:spcBef>
                <a:spcPct val="50000"/>
              </a:spcBef>
            </a:pPr>
            <a:r>
              <a:rPr lang="en-US" sz="2400" dirty="0"/>
              <a:t>Prophecy – heavy use of figurative language (Isaiah)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8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8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8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8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8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tint val="69804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6980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708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en-US" dirty="0"/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1295400" y="2209800"/>
            <a:ext cx="6781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1143000" y="2057400"/>
            <a:ext cx="74676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more carefully we observe the text, the less likely we will be to make mistakes in understanding and applying the text!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1143-65C7-4084-9D64-904E7E263514}" type="slidenum">
              <a:rPr lang="es-VE"/>
              <a:pPr/>
              <a:t>9</a:t>
            </a:fld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2">
      <a:dk1>
        <a:srgbClr val="7FD13B"/>
      </a:dk1>
      <a:lt1>
        <a:srgbClr val="FFFF00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65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223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 2</vt:lpstr>
      <vt:lpstr>Franklin Gothic Book</vt:lpstr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Shreveport Bible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Fankhauser</dc:creator>
  <cp:lastModifiedBy>Roger Fankhauser</cp:lastModifiedBy>
  <cp:revision>478</cp:revision>
  <dcterms:created xsi:type="dcterms:W3CDTF">2006-09-08T19:52:39Z</dcterms:created>
  <dcterms:modified xsi:type="dcterms:W3CDTF">2018-06-19T21:22:41Z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TC012276841033</vt:lpwstr>
  </property>
</Properties>
</file>